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6" r:id="rId3"/>
    <p:sldId id="268" r:id="rId4"/>
    <p:sldId id="269" r:id="rId5"/>
    <p:sldId id="257" r:id="rId6"/>
    <p:sldId id="258" r:id="rId7"/>
    <p:sldId id="259" r:id="rId8"/>
    <p:sldId id="260" r:id="rId9"/>
    <p:sldId id="261"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31.10.2018</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31.10.2018</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31.10.2018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31.10.2018</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31.10.2018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31.10.2018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31.10.2018</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31.10.2018</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31.10.2018</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95536" y="3699804"/>
            <a:ext cx="8367464" cy="2681524"/>
          </a:xfrm>
        </p:spPr>
        <p:txBody>
          <a:bodyPr/>
          <a:lstStyle/>
          <a:p>
            <a:r>
              <a:rPr lang="en-US" sz="3200" dirty="0" err="1" smtClean="0"/>
              <a:t>Reja</a:t>
            </a:r>
            <a:r>
              <a:rPr lang="en-US" sz="3200" dirty="0" smtClean="0"/>
              <a:t>:</a:t>
            </a:r>
          </a:p>
          <a:p>
            <a:pPr marL="457200" indent="-457200">
              <a:buAutoNum type="arabicPeriod"/>
            </a:pPr>
            <a:r>
              <a:rPr lang="en-US" sz="3200" dirty="0" err="1" smtClean="0"/>
              <a:t>Plastidalarning</a:t>
            </a:r>
            <a:r>
              <a:rPr lang="en-US" sz="3200" dirty="0" smtClean="0"/>
              <a:t> </a:t>
            </a:r>
            <a:r>
              <a:rPr lang="en-US" sz="3200" dirty="0" err="1" smtClean="0"/>
              <a:t>tuzilishi</a:t>
            </a:r>
            <a:endParaRPr lang="en-US" sz="3200" dirty="0" smtClean="0"/>
          </a:p>
          <a:p>
            <a:pPr marL="457200" indent="-457200">
              <a:buAutoNum type="arabicPeriod"/>
            </a:pPr>
            <a:r>
              <a:rPr lang="en-US" sz="3200" dirty="0" err="1" smtClean="0"/>
              <a:t>Plastida</a:t>
            </a:r>
            <a:r>
              <a:rPr lang="en-US" sz="3200" dirty="0" smtClean="0"/>
              <a:t> </a:t>
            </a:r>
            <a:r>
              <a:rPr lang="en-US" sz="3200" dirty="0" err="1" smtClean="0"/>
              <a:t>hillari</a:t>
            </a:r>
            <a:endParaRPr lang="en-US" sz="3200" dirty="0" smtClean="0"/>
          </a:p>
          <a:p>
            <a:pPr marL="457200" indent="-457200">
              <a:buAutoNum type="arabicPeriod"/>
            </a:pPr>
            <a:r>
              <a:rPr lang="en-US" sz="3200" dirty="0" err="1" smtClean="0"/>
              <a:t>Plastidalarning</a:t>
            </a:r>
            <a:r>
              <a:rPr lang="en-US" sz="3200" dirty="0" smtClean="0"/>
              <a:t> </a:t>
            </a:r>
            <a:r>
              <a:rPr lang="en-US" sz="3200" dirty="0" err="1" smtClean="0"/>
              <a:t>ultrastrukturaviy</a:t>
            </a:r>
            <a:r>
              <a:rPr lang="en-US" sz="3200" dirty="0" smtClean="0"/>
              <a:t> </a:t>
            </a:r>
            <a:r>
              <a:rPr lang="en-US" sz="3200" dirty="0" err="1" smtClean="0"/>
              <a:t>va</a:t>
            </a:r>
            <a:r>
              <a:rPr lang="en-US" sz="3200" dirty="0" smtClean="0"/>
              <a:t> </a:t>
            </a:r>
            <a:r>
              <a:rPr lang="en-US" sz="3200" dirty="0" err="1" smtClean="0"/>
              <a:t>kimyoviy</a:t>
            </a:r>
            <a:r>
              <a:rPr lang="en-US" sz="3200" dirty="0" smtClean="0"/>
              <a:t> </a:t>
            </a:r>
            <a:r>
              <a:rPr lang="en-US" sz="3200" dirty="0" err="1" smtClean="0"/>
              <a:t>tuzilishi</a:t>
            </a:r>
            <a:endParaRPr lang="en-US" sz="3200" dirty="0" smtClean="0"/>
          </a:p>
          <a:p>
            <a:endParaRPr lang="ru-RU" sz="3200" dirty="0"/>
          </a:p>
        </p:txBody>
      </p:sp>
      <p:sp>
        <p:nvSpPr>
          <p:cNvPr id="2" name="Заголовок 1"/>
          <p:cNvSpPr>
            <a:spLocks noGrp="1"/>
          </p:cNvSpPr>
          <p:nvPr>
            <p:ph type="ctrTitle"/>
          </p:nvPr>
        </p:nvSpPr>
        <p:spPr>
          <a:xfrm>
            <a:off x="539552" y="620689"/>
            <a:ext cx="8136904" cy="2880319"/>
          </a:xfrm>
        </p:spPr>
        <p:txBody>
          <a:bodyPr>
            <a:noAutofit/>
          </a:bodyPr>
          <a:lstStyle/>
          <a:p>
            <a:r>
              <a:rPr lang="en-US" dirty="0" err="1" smtClean="0">
                <a:solidFill>
                  <a:srgbClr val="0070C0"/>
                </a:solidFill>
                <a:latin typeface="Times New Roman" panose="02020603050405020304" pitchFamily="18" charset="0"/>
                <a:cs typeface="Times New Roman" panose="02020603050405020304" pitchFamily="18" charset="0"/>
              </a:rPr>
              <a:t>Mavzu</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Hujayra</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plastidalarining</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ta’rifi</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guruhlari</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ultrastrukturaviy</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va</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kimyoviy</a:t>
            </a:r>
            <a:r>
              <a:rPr lang="en-US" dirty="0" smtClean="0">
                <a:solidFill>
                  <a:srgbClr val="0070C0"/>
                </a:solidFill>
                <a:latin typeface="Times New Roman" panose="02020603050405020304" pitchFamily="18" charset="0"/>
                <a:cs typeface="Times New Roman" panose="02020603050405020304" pitchFamily="18" charset="0"/>
              </a:rPr>
              <a:t> </a:t>
            </a:r>
            <a:r>
              <a:rPr lang="en-US" dirty="0" err="1" smtClean="0">
                <a:solidFill>
                  <a:srgbClr val="0070C0"/>
                </a:solidFill>
                <a:latin typeface="Times New Roman" panose="02020603050405020304" pitchFamily="18" charset="0"/>
                <a:cs typeface="Times New Roman" panose="02020603050405020304" pitchFamily="18" charset="0"/>
              </a:rPr>
              <a:t>tuzilishi</a:t>
            </a:r>
            <a:endParaRPr lang="ru-RU"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9647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363272" cy="5763344"/>
          </a:xfrm>
        </p:spPr>
        <p:txBody>
          <a:bodyPr>
            <a:normAutofit/>
          </a:bodyPr>
          <a:lstStyle/>
          <a:p>
            <a:pPr algn="just"/>
            <a:r>
              <a:rPr lang="en-US" sz="24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1676 </a:t>
            </a:r>
            <a:r>
              <a:rPr lang="en-US" sz="2800" dirty="0" err="1" smtClean="0">
                <a:latin typeface="Times New Roman" panose="02020603050405020304" pitchFamily="18" charset="0"/>
                <a:cs typeface="Times New Roman" panose="02020603050405020304" pitchFamily="18" charset="0"/>
              </a:rPr>
              <a:t>yilda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A.Levinguk</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o’simlik</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hujayralarida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donachalarni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kuzatdi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ularni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xromotofor</a:t>
            </a:r>
            <a:r>
              <a:rPr lang="en-US" sz="2800" dirty="0" smtClean="0">
                <a:latin typeface="Times New Roman" panose="02020603050405020304" pitchFamily="18" charset="0"/>
                <a:cs typeface="Times New Roman" panose="02020603050405020304" pitchFamily="18" charset="0"/>
              </a:rPr>
              <a:t> deb </a:t>
            </a:r>
            <a:r>
              <a:rPr lang="en-US" sz="2800" dirty="0" err="1" smtClean="0">
                <a:latin typeface="Times New Roman" panose="02020603050405020304" pitchFamily="18" charset="0"/>
                <a:cs typeface="Times New Roman" panose="02020603050405020304" pitchFamily="18" charset="0"/>
              </a:rPr>
              <a:t>nomladi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Keyinchalik</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Shimper</a:t>
            </a:r>
            <a:r>
              <a:rPr lang="en-US" sz="2800" dirty="0" smtClean="0">
                <a:latin typeface="Times New Roman" panose="02020603050405020304" pitchFamily="18" charset="0"/>
                <a:cs typeface="Times New Roman" panose="02020603050405020304" pitchFamily="18" charset="0"/>
              </a:rPr>
              <a:t> (1883)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barg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hujayralarida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donachalardan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tashqari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sariq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sariq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hatto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rangsiz</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donachalarni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kuzatdi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ularni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barchasini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plastidalar</a:t>
            </a:r>
            <a:r>
              <a:rPr lang="en-US" sz="2800" dirty="0" smtClean="0">
                <a:latin typeface="Times New Roman" panose="02020603050405020304" pitchFamily="18" charset="0"/>
                <a:cs typeface="Times New Roman" panose="02020603050405020304" pitchFamily="18" charset="0"/>
              </a:rPr>
              <a:t> deb </a:t>
            </a:r>
            <a:r>
              <a:rPr lang="en-US" sz="2800" dirty="0" err="1" smtClean="0">
                <a:latin typeface="Times New Roman" panose="02020603050405020304" pitchFamily="18" charset="0"/>
                <a:cs typeface="Times New Roman" panose="02020603050405020304" pitchFamily="18" charset="0"/>
              </a:rPr>
              <a:t>atadi</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stid</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 </a:t>
            </a:r>
            <a:r>
              <a:rPr lang="en-US" sz="2800" dirty="0" err="1">
                <a:latin typeface="Times New Roman" panose="02020603050405020304" pitchFamily="18" charset="0"/>
                <a:cs typeface="Times New Roman" panose="02020603050405020304" pitchFamily="18" charset="0"/>
              </a:rPr>
              <a:t>uch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tipd</a:t>
            </a:r>
            <a:r>
              <a:rPr lang="ru-RU" sz="2800" dirty="0">
                <a:latin typeface="Times New Roman" panose="02020603050405020304" pitchFamily="18" charset="0"/>
                <a:cs typeface="Times New Roman" panose="02020603050405020304" pitchFamily="18" charset="0"/>
              </a:rPr>
              <a:t>а </a:t>
            </a:r>
            <a:r>
              <a:rPr lang="en-US" sz="2800" dirty="0" err="1">
                <a:latin typeface="Times New Roman" panose="02020603050405020304" pitchFamily="18" charset="0"/>
                <a:cs typeface="Times New Roman" panose="02020603050405020304" pitchFamily="18" charset="0"/>
              </a:rPr>
              <a:t>bo’l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di :</a:t>
            </a:r>
            <a:r>
              <a:rPr lang="en-US" sz="2800" dirty="0" smtClean="0">
                <a:latin typeface="Times New Roman" panose="02020603050405020304" pitchFamily="18" charset="0"/>
                <a:cs typeface="Times New Roman" panose="02020603050405020304" pitchFamily="18" charset="0"/>
              </a:rPr>
              <a:t> </a:t>
            </a:r>
          </a:p>
          <a:p>
            <a:pPr algn="just"/>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stid</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 — </a:t>
            </a:r>
            <a:r>
              <a:rPr lang="ru-RU" sz="2800" dirty="0">
                <a:latin typeface="Times New Roman" panose="02020603050405020304" pitchFamily="18" charset="0"/>
                <a:cs typeface="Times New Roman" panose="02020603050405020304" pitchFamily="18" charset="0"/>
              </a:rPr>
              <a:t>х</a:t>
            </a:r>
            <a:r>
              <a:rPr lang="en-US" sz="2800" dirty="0">
                <a:latin typeface="Times New Roman" panose="02020603050405020304" pitchFamily="18" charset="0"/>
                <a:cs typeface="Times New Roman" panose="02020603050405020304" pitchFamily="18" charset="0"/>
              </a:rPr>
              <a:t>l</a:t>
            </a:r>
            <a:r>
              <a:rPr lang="ru-RU" sz="2800" dirty="0">
                <a:latin typeface="Times New Roman" panose="02020603050405020304" pitchFamily="18" charset="0"/>
                <a:cs typeface="Times New Roman" panose="02020603050405020304" pitchFamily="18" charset="0"/>
              </a:rPr>
              <a:t>о</a:t>
            </a:r>
            <a:r>
              <a:rPr lang="en-US" sz="2800" dirty="0">
                <a:latin typeface="Times New Roman" panose="02020603050405020304" pitchFamily="18" charset="0"/>
                <a:cs typeface="Times New Roman" panose="02020603050405020304" pitchFamily="18" charset="0"/>
              </a:rPr>
              <a:t>r</a:t>
            </a:r>
            <a:r>
              <a:rPr lang="ru-RU"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QIZG’ISH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b</a:t>
            </a:r>
            <a:r>
              <a:rPr lang="ru-RU"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shq</a:t>
            </a:r>
            <a:r>
              <a:rPr lang="ru-RU" sz="2800" dirty="0">
                <a:latin typeface="Times New Roman" panose="02020603050405020304" pitchFamily="18" charset="0"/>
                <a:cs typeface="Times New Roman" panose="02020603050405020304" pitchFamily="18" charset="0"/>
              </a:rPr>
              <a:t>а </a:t>
            </a:r>
            <a:r>
              <a:rPr lang="en-US" sz="2800" dirty="0">
                <a:latin typeface="Times New Roman" panose="02020603050405020304" pitchFamily="18" charset="0"/>
                <a:cs typeface="Times New Roman" panose="02020603050405020304" pitchFamily="18" charset="0"/>
              </a:rPr>
              <a:t>r</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ng </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stid</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 — </a:t>
            </a:r>
            <a:r>
              <a:rPr lang="ru-RU" sz="2800" dirty="0">
                <a:latin typeface="Times New Roman" panose="02020603050405020304" pitchFamily="18" charset="0"/>
                <a:cs typeface="Times New Roman" panose="02020603050405020304" pitchFamily="18" charset="0"/>
              </a:rPr>
              <a:t>х</a:t>
            </a:r>
            <a:r>
              <a:rPr lang="en-US" sz="2800" dirty="0">
                <a:latin typeface="Times New Roman" panose="02020603050405020304" pitchFamily="18" charset="0"/>
                <a:cs typeface="Times New Roman" panose="02020603050405020304" pitchFamily="18" charset="0"/>
              </a:rPr>
              <a:t>r</a:t>
            </a:r>
            <a:r>
              <a:rPr lang="ru-RU" sz="2800" dirty="0">
                <a:latin typeface="Times New Roman" panose="02020603050405020304" pitchFamily="18" charset="0"/>
                <a:cs typeface="Times New Roman" panose="02020603050405020304" pitchFamily="18" charset="0"/>
              </a:rPr>
              <a:t>о</a:t>
            </a:r>
            <a:r>
              <a:rPr lang="en-US" sz="2800" dirty="0">
                <a:latin typeface="Times New Roman" panose="02020603050405020304" pitchFamily="18" charset="0"/>
                <a:cs typeface="Times New Roman" panose="02020603050405020304" pitchFamily="18" charset="0"/>
              </a:rPr>
              <a:t>m</a:t>
            </a:r>
            <a:r>
              <a:rPr lang="ru-RU"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3. R</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ngsiz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stid</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 — l</a:t>
            </a:r>
            <a:r>
              <a:rPr lang="ru-RU" sz="2800" dirty="0">
                <a:latin typeface="Times New Roman" panose="02020603050405020304" pitchFamily="18" charset="0"/>
                <a:cs typeface="Times New Roman" panose="02020603050405020304" pitchFamily="18" charset="0"/>
              </a:rPr>
              <a:t>е</a:t>
            </a:r>
            <a:r>
              <a:rPr lang="en-US" sz="2800" dirty="0" err="1">
                <a:latin typeface="Times New Roman" panose="02020603050405020304" pitchFamily="18" charset="0"/>
                <a:cs typeface="Times New Roman" panose="02020603050405020304" pitchFamily="18" charset="0"/>
              </a:rPr>
              <a:t>yk</a:t>
            </a:r>
            <a:r>
              <a:rPr lang="ru-RU"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pl</a:t>
            </a:r>
            <a:r>
              <a:rPr lang="ru-RU" sz="2800" dirty="0">
                <a:latin typeface="Times New Roman" panose="02020603050405020304" pitchFamily="18" charset="0"/>
                <a:cs typeface="Times New Roman" panose="02020603050405020304" pitchFamily="18" charset="0"/>
              </a:rPr>
              <a:t>а</a:t>
            </a:r>
            <a:r>
              <a:rPr lang="en-US" sz="2800" dirty="0" err="1">
                <a:latin typeface="Times New Roman" panose="02020603050405020304" pitchFamily="18" charset="0"/>
                <a:cs typeface="Times New Roman" panose="02020603050405020304" pitchFamily="18" charset="0"/>
              </a:rPr>
              <a:t>stl</a:t>
            </a:r>
            <a:r>
              <a:rPr lang="ru-RU" sz="2800" dirty="0">
                <a:latin typeface="Times New Roman" panose="02020603050405020304" pitchFamily="18" charset="0"/>
                <a:cs typeface="Times New Roman" panose="02020603050405020304" pitchFamily="18" charset="0"/>
              </a:rPr>
              <a:t>а</a:t>
            </a:r>
            <a:r>
              <a:rPr lang="en-US" sz="2800" dirty="0">
                <a:latin typeface="Times New Roman" panose="02020603050405020304" pitchFamily="18" charset="0"/>
                <a:cs typeface="Times New Roman" panose="02020603050405020304" pitchFamily="18" charset="0"/>
              </a:rPr>
              <a:t>r.</a:t>
            </a:r>
          </a:p>
          <a:p>
            <a:endParaRPr lang="ru-RU" dirty="0"/>
          </a:p>
        </p:txBody>
      </p:sp>
    </p:spTree>
    <p:extLst>
      <p:ext uri="{BB962C8B-B14F-4D97-AF65-F5344CB8AC3E}">
        <p14:creationId xmlns:p14="http://schemas.microsoft.com/office/powerpoint/2010/main" val="2252465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91264" cy="5835352"/>
          </a:xfrm>
        </p:spPr>
        <p:txBody>
          <a:bodyPr>
            <a:noAutofit/>
          </a:bodyPr>
          <a:lstStyle/>
          <a:p>
            <a:pPr lvl="0">
              <a:buClr>
                <a:srgbClr val="F3A447"/>
              </a:buClr>
            </a:pPr>
            <a:r>
              <a:rPr lang="ru-RU" sz="2500" dirty="0">
                <a:solidFill>
                  <a:prstClr val="white"/>
                </a:solidFill>
                <a:latin typeface="Times New Roman" panose="02020603050405020304" pitchFamily="18" charset="0"/>
                <a:cs typeface="Times New Roman" panose="02020603050405020304" pitchFamily="18" charset="0"/>
              </a:rPr>
              <a:t>х</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 </a:t>
            </a:r>
            <a:r>
              <a:rPr lang="en-US" sz="2500" dirty="0" err="1">
                <a:solidFill>
                  <a:prstClr val="white"/>
                </a:solidFill>
                <a:latin typeface="Times New Roman" panose="02020603050405020304" pitchFamily="18" charset="0"/>
                <a:cs typeface="Times New Roman" panose="02020603050405020304" pitchFamily="18" charset="0"/>
              </a:rPr>
              <a:t>ugl</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a:solidFill>
                  <a:prstClr val="white"/>
                </a:solidFill>
                <a:latin typeface="Times New Roman" panose="02020603050405020304" pitchFamily="18" charset="0"/>
                <a:cs typeface="Times New Roman" panose="02020603050405020304" pitchFamily="18" charset="0"/>
              </a:rPr>
              <a:t>v</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dl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rning</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yoruglik</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en</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rgiyasi</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ishtir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kid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err="1">
                <a:solidFill>
                  <a:prstClr val="white"/>
                </a:solidFill>
                <a:latin typeface="Times New Roman" panose="02020603050405020304" pitchFamily="18" charset="0"/>
                <a:cs typeface="Times New Roman" panose="02020603050405020304" pitchFamily="18" charset="0"/>
              </a:rPr>
              <a:t>birl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mchi</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sint</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zi</a:t>
            </a:r>
            <a:r>
              <a:rPr lang="en-US" sz="2500" dirty="0">
                <a:solidFill>
                  <a:prstClr val="white"/>
                </a:solidFill>
                <a:latin typeface="Times New Roman" panose="02020603050405020304" pitchFamily="18" charset="0"/>
                <a:cs typeface="Times New Roman" panose="02020603050405020304" pitchFamily="18" charset="0"/>
              </a:rPr>
              <a:t> </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m</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lg</a:t>
            </a:r>
            <a:r>
              <a:rPr lang="ru-RU" sz="2500" dirty="0">
                <a:solidFill>
                  <a:prstClr val="white"/>
                </a:solidFill>
                <a:latin typeface="Times New Roman" panose="02020603050405020304" pitchFamily="18" charset="0"/>
                <a:cs typeface="Times New Roman" panose="02020603050405020304" pitchFamily="18" charset="0"/>
              </a:rPr>
              <a:t>а о</a:t>
            </a:r>
            <a:r>
              <a:rPr lang="en-US" sz="2500" dirty="0" err="1">
                <a:solidFill>
                  <a:prstClr val="white"/>
                </a:solidFill>
                <a:latin typeface="Times New Roman" panose="02020603050405020304" pitchFamily="18" charset="0"/>
                <a:cs typeface="Times New Roman" panose="02020603050405020304" pitchFamily="18" charset="0"/>
              </a:rPr>
              <a:t>sh</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dig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 </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rg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ll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dir. Bund</a:t>
            </a:r>
            <a:r>
              <a:rPr lang="ru-RU" sz="2500" dirty="0">
                <a:solidFill>
                  <a:prstClr val="white"/>
                </a:solidFill>
                <a:latin typeface="Times New Roman" panose="02020603050405020304" pitchFamily="18" charset="0"/>
                <a:cs typeface="Times New Roman" panose="02020603050405020304" pitchFamily="18" charset="0"/>
              </a:rPr>
              <a:t>а, а</a:t>
            </a:r>
            <a:r>
              <a:rPr lang="en-US" sz="2500" dirty="0" err="1" smtClean="0">
                <a:solidFill>
                  <a:prstClr val="white"/>
                </a:solidFill>
                <a:latin typeface="Times New Roman" panose="02020603050405020304" pitchFamily="18" charset="0"/>
                <a:cs typeface="Times New Roman" panose="02020603050405020304" pitchFamily="18" charset="0"/>
              </a:rPr>
              <a:t>norg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nik</a:t>
            </a:r>
            <a:r>
              <a:rPr lang="en-US" sz="2500" dirty="0">
                <a:solidFill>
                  <a:prstClr val="white"/>
                </a:solidFill>
                <a:latin typeface="Times New Roman" panose="02020603050405020304" pitchFamily="18" charset="0"/>
                <a:cs typeface="Times New Roman" panose="02020603050405020304" pitchFamily="18" charset="0"/>
              </a:rPr>
              <a:t>  m</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dd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 </a:t>
            </a:r>
            <a:r>
              <a:rPr lang="en-US" sz="2500" dirty="0" smtClean="0">
                <a:solidFill>
                  <a:prstClr val="white"/>
                </a:solidFill>
                <a:latin typeface="Times New Roman" panose="02020603050405020304" pitchFamily="18" charset="0"/>
                <a:cs typeface="Times New Roman" panose="02020603050405020304" pitchFamily="18" charset="0"/>
              </a:rPr>
              <a:t>org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nik</a:t>
            </a:r>
            <a:r>
              <a:rPr lang="en-US" sz="2500" dirty="0">
                <a:solidFill>
                  <a:prstClr val="white"/>
                </a:solidFill>
                <a:latin typeface="Times New Roman" panose="02020603050405020304" pitchFamily="18" charset="0"/>
                <a:cs typeface="Times New Roman" panose="02020603050405020304" pitchFamily="18" charset="0"/>
              </a:rPr>
              <a:t>  m</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dd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a:t>
            </a:r>
            <a:r>
              <a:rPr lang="en-US" sz="2500" dirty="0" err="1">
                <a:solidFill>
                  <a:prstClr val="white"/>
                </a:solidFill>
                <a:latin typeface="Times New Roman" panose="02020603050405020304" pitchFamily="18" charset="0"/>
                <a:cs typeface="Times New Roman" panose="02020603050405020304" pitchFamily="18" charset="0"/>
              </a:rPr>
              <a:t>sint</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zl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di. </a:t>
            </a:r>
            <a:r>
              <a:rPr lang="en-US" sz="2500" dirty="0" err="1">
                <a:solidFill>
                  <a:prstClr val="white"/>
                </a:solidFill>
                <a:latin typeface="Times New Roman" panose="02020603050405020304" pitchFamily="18" charset="0"/>
                <a:cs typeface="Times New Roman" panose="02020603050405020304" pitchFamily="18" charset="0"/>
              </a:rPr>
              <a:t>Pr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s</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ss</a:t>
            </a:r>
            <a:r>
              <a:rPr lang="en-US" sz="2500" dirty="0">
                <a:solidFill>
                  <a:prstClr val="white"/>
                </a:solidFill>
                <a:latin typeface="Times New Roman" panose="02020603050405020304" pitchFamily="18" charset="0"/>
                <a:cs typeface="Times New Roman" panose="02020603050405020304" pitchFamily="18" charset="0"/>
              </a:rPr>
              <a:t> f</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t</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sint</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a:solidFill>
                  <a:prstClr val="white"/>
                </a:solidFill>
                <a:latin typeface="Times New Roman" panose="02020603050405020304" pitchFamily="18" charset="0"/>
                <a:cs typeface="Times New Roman" panose="02020603050405020304" pitchFamily="18" charset="0"/>
              </a:rPr>
              <a:t>z d</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a:solidFill>
                  <a:prstClr val="white"/>
                </a:solidFill>
                <a:latin typeface="Times New Roman" panose="02020603050405020304" pitchFamily="18" charset="0"/>
                <a:cs typeface="Times New Roman" panose="02020603050405020304" pitchFamily="18" charset="0"/>
              </a:rPr>
              <a:t>b </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t</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di h</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md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a:solidFill>
                  <a:prstClr val="white"/>
                </a:solidFill>
                <a:latin typeface="Times New Roman" panose="02020603050405020304" pitchFamily="18" charset="0"/>
                <a:cs typeface="Times New Roman" panose="02020603050405020304" pitchFamily="18" charset="0"/>
              </a:rPr>
              <a:t>f</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q</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tgin</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err="1">
                <a:solidFill>
                  <a:prstClr val="white"/>
                </a:solidFill>
                <a:latin typeface="Times New Roman" panose="02020603050405020304" pitchFamily="18" charset="0"/>
                <a:cs typeface="Times New Roman" panose="02020603050405020304" pitchFamily="18" charset="0"/>
              </a:rPr>
              <a:t>o’simlik</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huj</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yr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rid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gi</a:t>
            </a:r>
            <a:r>
              <a:rPr lang="en-US" sz="2500" dirty="0">
                <a:solidFill>
                  <a:prstClr val="white"/>
                </a:solidFill>
                <a:latin typeface="Times New Roman" panose="02020603050405020304" pitchFamily="18" charset="0"/>
                <a:cs typeface="Times New Roman" panose="02020603050405020304" pitchFamily="18" charset="0"/>
              </a:rPr>
              <a:t> </a:t>
            </a:r>
            <a:r>
              <a:rPr lang="ru-RU" sz="2500" dirty="0">
                <a:solidFill>
                  <a:prstClr val="white"/>
                </a:solidFill>
                <a:latin typeface="Times New Roman" panose="02020603050405020304" pitchFamily="18" charset="0"/>
                <a:cs typeface="Times New Roman" panose="02020603050405020304" pitchFamily="18" charset="0"/>
              </a:rPr>
              <a:t>х</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a:solidFill>
                  <a:prstClr val="white"/>
                </a:solidFill>
                <a:latin typeface="Times New Roman" panose="02020603050405020304" pitchFamily="18" charset="0"/>
                <a:cs typeface="Times New Roman" panose="02020603050405020304" pitchFamily="18" charset="0"/>
              </a:rPr>
              <a:t>b</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di.</a:t>
            </a:r>
          </a:p>
          <a:p>
            <a:pPr lvl="0">
              <a:buClr>
                <a:srgbClr val="F3A447"/>
              </a:buClr>
            </a:pPr>
            <a:r>
              <a:rPr lang="ru-RU" sz="2500" dirty="0">
                <a:solidFill>
                  <a:prstClr val="white"/>
                </a:solidFill>
                <a:latin typeface="Times New Roman" panose="02020603050405020304" pitchFamily="18" charset="0"/>
                <a:cs typeface="Times New Roman" panose="02020603050405020304" pitchFamily="18" charset="0"/>
              </a:rPr>
              <a:t>Х</a:t>
            </a:r>
            <a:r>
              <a:rPr lang="en-US" sz="2500" dirty="0">
                <a:solidFill>
                  <a:prstClr val="white"/>
                </a:solidFill>
                <a:latin typeface="Times New Roman" panose="02020603050405020304" pitchFamily="18" charset="0"/>
                <a:cs typeface="Times New Roman" panose="02020603050405020304" pitchFamily="18" charset="0"/>
              </a:rPr>
              <a:t>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m</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 s</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riq</a:t>
            </a:r>
            <a:r>
              <a:rPr lang="en-US" sz="2500" dirty="0">
                <a:solidFill>
                  <a:prstClr val="white"/>
                </a:solidFill>
                <a:latin typeface="Times New Roman" panose="02020603050405020304" pitchFamily="18" charset="0"/>
                <a:cs typeface="Times New Roman" panose="02020603050405020304" pitchFamily="18" charset="0"/>
              </a:rPr>
              <a:t> v</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a:solidFill>
                  <a:prstClr val="white"/>
                </a:solidFill>
                <a:latin typeface="Times New Roman" panose="02020603050405020304" pitchFamily="18" charset="0"/>
                <a:cs typeface="Times New Roman" panose="02020603050405020304" pitchFamily="18" charset="0"/>
              </a:rPr>
              <a:t>z</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ld</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q 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ng h</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sil</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qiluvchi</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stid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a:t>
            </a:r>
            <a:r>
              <a:rPr lang="ru-RU" sz="2500" dirty="0">
                <a:solidFill>
                  <a:prstClr val="white"/>
                </a:solidFill>
                <a:latin typeface="Times New Roman" panose="02020603050405020304" pitchFamily="18" charset="0"/>
                <a:cs typeface="Times New Roman" panose="02020603050405020304" pitchFamily="18" charset="0"/>
              </a:rPr>
              <a:t>х</a:t>
            </a:r>
            <a:r>
              <a:rPr lang="en-US" sz="2500" dirty="0">
                <a:solidFill>
                  <a:prstClr val="white"/>
                </a:solidFill>
                <a:latin typeface="Times New Roman" panose="02020603050405020304" pitchFamily="18" charset="0"/>
                <a:cs typeface="Times New Roman" panose="02020603050405020304" pitchFamily="18" charset="0"/>
              </a:rPr>
              <a:t>is</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bl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smtClean="0">
                <a:solidFill>
                  <a:prstClr val="white"/>
                </a:solidFill>
                <a:latin typeface="Times New Roman" panose="02020603050405020304" pitchFamily="18" charset="0"/>
                <a:cs typeface="Times New Roman" panose="02020603050405020304" pitchFamily="18" charset="0"/>
              </a:rPr>
              <a:t>nib</a:t>
            </a:r>
            <a:r>
              <a:rPr lang="en-US" sz="2500" dirty="0">
                <a:solidFill>
                  <a:prstClr val="white"/>
                </a:solidFill>
                <a:latin typeface="Times New Roman" panose="02020603050405020304" pitchFamily="18" charset="0"/>
                <a:cs typeface="Times New Roman" panose="02020603050405020304" pitchFamily="18" charset="0"/>
              </a:rPr>
              <a:t>, </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s</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s</a:t>
            </a:r>
            <a:r>
              <a:rPr lang="ru-RU" sz="2500" dirty="0" smtClean="0">
                <a:solidFill>
                  <a:prstClr val="white"/>
                </a:solidFill>
                <a:latin typeface="Times New Roman" panose="02020603050405020304" pitchFamily="18" charset="0"/>
                <a:cs typeface="Times New Roman" panose="02020603050405020304" pitchFamily="18" charset="0"/>
              </a:rPr>
              <a:t>а</a:t>
            </a:r>
            <a:r>
              <a:rPr lang="en-US" sz="2500" dirty="0" smtClean="0">
                <a:solidFill>
                  <a:prstClr val="white"/>
                </a:solidFill>
                <a:latin typeface="Times New Roman" panose="02020603050405020304" pitchFamily="18" charset="0"/>
                <a:cs typeface="Times New Roman" panose="02020603050405020304" pitchFamily="18" charset="0"/>
              </a:rPr>
              <a:t>n, </a:t>
            </a:r>
            <a:r>
              <a:rPr lang="en-US" sz="2500" dirty="0" err="1">
                <a:solidFill>
                  <a:prstClr val="white"/>
                </a:solidFill>
                <a:latin typeface="Times New Roman" panose="02020603050405020304" pitchFamily="18" charset="0"/>
                <a:cs typeface="Times New Roman" panose="02020603050405020304" pitchFamily="18" charset="0"/>
              </a:rPr>
              <a:t>gult</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jb</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rgl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a:solidFill>
                  <a:prstClr val="white"/>
                </a:solidFill>
                <a:latin typeface="Times New Roman" panose="02020603050405020304" pitchFamily="18" charset="0"/>
                <a:cs typeface="Times New Roman" panose="02020603050405020304" pitchFamily="18" charset="0"/>
              </a:rPr>
              <a:t>m</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a:solidFill>
                  <a:prstClr val="white"/>
                </a:solidFill>
                <a:latin typeface="Times New Roman" panose="02020603050405020304" pitchFamily="18" charset="0"/>
                <a:cs typeface="Times New Roman" panose="02020603050405020304" pitchFamily="18" charset="0"/>
              </a:rPr>
              <a:t>v</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a:solidFill>
                  <a:prstClr val="white"/>
                </a:solidFill>
                <a:latin typeface="Times New Roman" panose="02020603050405020304" pitchFamily="18" charset="0"/>
                <a:cs typeface="Times New Roman" panose="02020603050405020304" pitchFamily="18" charset="0"/>
              </a:rPr>
              <a:t>s</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bz</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v</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t </a:t>
            </a:r>
            <a:r>
              <a:rPr lang="en-US" sz="2500" dirty="0" err="1">
                <a:solidFill>
                  <a:prstClr val="white"/>
                </a:solidFill>
                <a:latin typeface="Times New Roman" panose="02020603050405020304" pitchFamily="18" charset="0"/>
                <a:cs typeface="Times New Roman" panose="02020603050405020304" pitchFamily="18" charset="0"/>
              </a:rPr>
              <a:t>ekinl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rid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err="1">
                <a:solidFill>
                  <a:prstClr val="white"/>
                </a:solidFill>
                <a:latin typeface="Times New Roman" panose="02020603050405020304" pitchFamily="18" charset="0"/>
                <a:cs typeface="Times New Roman" panose="02020603050405020304" pitchFamily="18" charset="0"/>
              </a:rPr>
              <a:t>ko’pr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q </a:t>
            </a:r>
            <a:r>
              <a:rPr lang="en-US" sz="2500" dirty="0" err="1">
                <a:solidFill>
                  <a:prstClr val="white"/>
                </a:solidFill>
                <a:latin typeface="Times New Roman" panose="02020603050405020304" pitchFamily="18" charset="0"/>
                <a:cs typeface="Times New Roman" panose="02020603050405020304" pitchFamily="18" charset="0"/>
              </a:rPr>
              <a:t>uchr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smtClean="0">
                <a:solidFill>
                  <a:prstClr val="white"/>
                </a:solidFill>
                <a:latin typeface="Times New Roman" panose="02020603050405020304" pitchFamily="18" charset="0"/>
                <a:cs typeface="Times New Roman" panose="02020603050405020304" pitchFamily="18" charset="0"/>
              </a:rPr>
              <a:t>ydi</a:t>
            </a:r>
            <a:r>
              <a:rPr lang="en-US" sz="2500" dirty="0" smtClean="0">
                <a:solidFill>
                  <a:prstClr val="white"/>
                </a:solidFill>
                <a:latin typeface="Times New Roman" panose="02020603050405020304" pitchFamily="18" charset="0"/>
                <a:cs typeface="Times New Roman" panose="02020603050405020304" pitchFamily="18" charset="0"/>
              </a:rPr>
              <a:t>.</a:t>
            </a:r>
            <a:endParaRPr lang="en-US" sz="2500" dirty="0">
              <a:solidFill>
                <a:prstClr val="white"/>
              </a:solidFill>
              <a:latin typeface="Times New Roman" panose="02020603050405020304" pitchFamily="18" charset="0"/>
              <a:cs typeface="Times New Roman" panose="02020603050405020304" pitchFamily="18" charset="0"/>
            </a:endParaRPr>
          </a:p>
          <a:p>
            <a:pPr lvl="0">
              <a:buClr>
                <a:srgbClr val="F3A447"/>
              </a:buClr>
            </a:pP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е</a:t>
            </a:r>
            <a:r>
              <a:rPr lang="en-US" sz="2500" dirty="0" err="1">
                <a:solidFill>
                  <a:prstClr val="white"/>
                </a:solidFill>
                <a:latin typeface="Times New Roman" panose="02020603050405020304" pitchFamily="18" charset="0"/>
                <a:cs typeface="Times New Roman" panose="02020603050405020304" pitchFamily="18" charset="0"/>
              </a:rPr>
              <a:t>yk</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 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ngsiz</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stid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his</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bl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nib, </a:t>
            </a:r>
            <a:r>
              <a:rPr lang="en-US" sz="2500" dirty="0" err="1">
                <a:solidFill>
                  <a:prstClr val="white"/>
                </a:solidFill>
                <a:latin typeface="Times New Roman" panose="02020603050405020304" pitchFamily="18" charset="0"/>
                <a:cs typeface="Times New Roman" panose="02020603050405020304" pitchFamily="18" charset="0"/>
              </a:rPr>
              <a:t>ko’pr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q </a:t>
            </a:r>
            <a:r>
              <a:rPr lang="en-US" sz="2500" dirty="0" err="1">
                <a:solidFill>
                  <a:prstClr val="white"/>
                </a:solidFill>
                <a:latin typeface="Times New Roman" panose="02020603050405020304" pitchFamily="18" charset="0"/>
                <a:cs typeface="Times New Roman" panose="02020603050405020304" pitchFamily="18" charset="0"/>
              </a:rPr>
              <a:t>o’simlikning</a:t>
            </a:r>
            <a:r>
              <a:rPr lang="en-US" sz="2500" dirty="0">
                <a:solidFill>
                  <a:prstClr val="white"/>
                </a:solidFill>
                <a:latin typeface="Times New Roman" panose="02020603050405020304" pitchFamily="18" charset="0"/>
                <a:cs typeface="Times New Roman" panose="02020603050405020304" pitchFamily="18" charset="0"/>
              </a:rPr>
              <a:t> p</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ya</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ildiz</a:t>
            </a:r>
            <a:r>
              <a:rPr lang="en-US" sz="2500" dirty="0">
                <a:solidFill>
                  <a:prstClr val="white"/>
                </a:solidFill>
                <a:latin typeface="Times New Roman" panose="02020603050405020304" pitchFamily="18" charset="0"/>
                <a:cs typeface="Times New Roman" panose="02020603050405020304" pitchFamily="18" charset="0"/>
              </a:rPr>
              <a:t>, tug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n</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k </a:t>
            </a:r>
            <a:r>
              <a:rPr lang="en-US" sz="2500" dirty="0" err="1">
                <a:solidFill>
                  <a:prstClr val="white"/>
                </a:solidFill>
                <a:latin typeface="Times New Roman" panose="02020603050405020304" pitchFamily="18" charset="0"/>
                <a:cs typeface="Times New Roman" panose="02020603050405020304" pitchFamily="18" charset="0"/>
              </a:rPr>
              <a:t>huj</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yr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rid</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err="1">
                <a:solidFill>
                  <a:prstClr val="white"/>
                </a:solidFill>
                <a:latin typeface="Times New Roman" panose="02020603050405020304" pitchFamily="18" charset="0"/>
                <a:cs typeface="Times New Roman" panose="02020603050405020304" pitchFamily="18" charset="0"/>
              </a:rPr>
              <a:t>uchr</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ydi</a:t>
            </a:r>
            <a:r>
              <a:rPr lang="en-US" sz="2500" dirty="0">
                <a:solidFill>
                  <a:prstClr val="white"/>
                </a:solidFill>
                <a:latin typeface="Times New Roman" panose="02020603050405020304" pitchFamily="18" charset="0"/>
                <a:cs typeface="Times New Roman" panose="02020603050405020304" pitchFamily="18" charset="0"/>
              </a:rPr>
              <a:t>. B</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rch</a:t>
            </a:r>
            <a:r>
              <a:rPr lang="ru-RU" sz="2500" dirty="0">
                <a:solidFill>
                  <a:prstClr val="white"/>
                </a:solidFill>
                <a:latin typeface="Times New Roman" panose="02020603050405020304" pitchFamily="18" charset="0"/>
                <a:cs typeface="Times New Roman" panose="02020603050405020304" pitchFamily="18" charset="0"/>
              </a:rPr>
              <a:t>а </a:t>
            </a:r>
            <a:r>
              <a:rPr lang="en-US" sz="2500" dirty="0" err="1">
                <a:solidFill>
                  <a:prstClr val="white"/>
                </a:solidFill>
                <a:latin typeface="Times New Roman" panose="02020603050405020304" pitchFamily="18" charset="0"/>
                <a:cs typeface="Times New Roman" panose="02020603050405020304" pitchFamily="18" charset="0"/>
              </a:rPr>
              <a:t>pl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stid</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a:solidFill>
                  <a:prstClr val="white"/>
                </a:solidFill>
                <a:latin typeface="Times New Roman" panose="02020603050405020304" pitchFamily="18" charset="0"/>
                <a:cs typeface="Times New Roman" panose="02020603050405020304" pitchFamily="18" charset="0"/>
              </a:rPr>
              <a:t>r </a:t>
            </a:r>
            <a:r>
              <a:rPr lang="en-US" sz="2500" dirty="0" err="1">
                <a:solidFill>
                  <a:prstClr val="white"/>
                </a:solidFill>
                <a:latin typeface="Times New Roman" panose="02020603050405020304" pitchFamily="18" charset="0"/>
                <a:cs typeface="Times New Roman" panose="02020603050405020304" pitchFamily="18" charset="0"/>
              </a:rPr>
              <a:t>o’lch</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smtClean="0">
                <a:solidFill>
                  <a:prstClr val="white"/>
                </a:solidFill>
                <a:latin typeface="Times New Roman" panose="02020603050405020304" pitchFamily="18" charset="0"/>
                <a:cs typeface="Times New Roman" panose="02020603050405020304" pitchFamily="18" charset="0"/>
              </a:rPr>
              <a:t>mi 3—4—6 </a:t>
            </a:r>
            <a:r>
              <a:rPr lang="en-US" sz="2500" dirty="0" err="1">
                <a:solidFill>
                  <a:prstClr val="white"/>
                </a:solidFill>
                <a:latin typeface="Times New Roman" panose="02020603050405020304" pitchFamily="18" charset="0"/>
                <a:cs typeface="Times New Roman" panose="02020603050405020304" pitchFamily="18" charset="0"/>
              </a:rPr>
              <a:t>mikr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a:solidFill>
                  <a:prstClr val="white"/>
                </a:solidFill>
                <a:latin typeface="Times New Roman" panose="02020603050405020304" pitchFamily="18" charset="0"/>
                <a:cs typeface="Times New Roman" panose="02020603050405020304" pitchFamily="18" charset="0"/>
              </a:rPr>
              <a:t>n </a:t>
            </a:r>
            <a:r>
              <a:rPr lang="en-US" sz="2500" dirty="0" err="1">
                <a:solidFill>
                  <a:prstClr val="white"/>
                </a:solidFill>
                <a:latin typeface="Times New Roman" panose="02020603050405020304" pitchFamily="18" charset="0"/>
                <a:cs typeface="Times New Roman" panose="02020603050405020304" pitchFamily="18" charset="0"/>
              </a:rPr>
              <a:t>bo’lg</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nligi</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uchun</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ul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rni</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yorug’rlik</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mikr</a:t>
            </a:r>
            <a:r>
              <a:rPr lang="ru-RU" sz="2500" dirty="0">
                <a:solidFill>
                  <a:prstClr val="white"/>
                </a:solidFill>
                <a:latin typeface="Times New Roman" panose="02020603050405020304" pitchFamily="18" charset="0"/>
                <a:cs typeface="Times New Roman" panose="02020603050405020304" pitchFamily="18" charset="0"/>
              </a:rPr>
              <a:t>о</a:t>
            </a:r>
            <a:r>
              <a:rPr lang="en-US" sz="2500" dirty="0" err="1">
                <a:solidFill>
                  <a:prstClr val="white"/>
                </a:solidFill>
                <a:latin typeface="Times New Roman" panose="02020603050405020304" pitchFamily="18" charset="0"/>
                <a:cs typeface="Times New Roman" panose="02020603050405020304" pitchFamily="18" charset="0"/>
              </a:rPr>
              <a:t>skrpid</a:t>
            </a:r>
            <a:r>
              <a:rPr lang="ru-RU" sz="2500" dirty="0">
                <a:solidFill>
                  <a:prstClr val="white"/>
                </a:solidFill>
                <a:latin typeface="Times New Roman" panose="02020603050405020304" pitchFamily="18" charset="0"/>
                <a:cs typeface="Times New Roman" panose="02020603050405020304" pitchFamily="18" charset="0"/>
              </a:rPr>
              <a:t>а </a:t>
            </a:r>
            <a:r>
              <a:rPr lang="ru-RU" sz="2500" dirty="0" err="1">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niql</a:t>
            </a:r>
            <a:r>
              <a:rPr lang="ru-RU" sz="2500" dirty="0">
                <a:solidFill>
                  <a:prstClr val="white"/>
                </a:solidFill>
                <a:latin typeface="Times New Roman" panose="02020603050405020304" pitchFamily="18" charset="0"/>
                <a:cs typeface="Times New Roman" panose="02020603050405020304" pitchFamily="18" charset="0"/>
              </a:rPr>
              <a:t>а</a:t>
            </a:r>
            <a:r>
              <a:rPr lang="en-US" sz="2500" dirty="0" err="1">
                <a:solidFill>
                  <a:prstClr val="white"/>
                </a:solidFill>
                <a:latin typeface="Times New Roman" panose="02020603050405020304" pitchFamily="18" charset="0"/>
                <a:cs typeface="Times New Roman" panose="02020603050405020304" pitchFamily="18" charset="0"/>
              </a:rPr>
              <a:t>sh</a:t>
            </a:r>
            <a:r>
              <a:rPr lang="en-US" sz="2500" dirty="0">
                <a:solidFill>
                  <a:prstClr val="white"/>
                </a:solidFill>
                <a:latin typeface="Times New Roman" panose="02020603050405020304" pitchFamily="18" charset="0"/>
                <a:cs typeface="Times New Roman" panose="02020603050405020304" pitchFamily="18" charset="0"/>
              </a:rPr>
              <a:t> </a:t>
            </a:r>
            <a:r>
              <a:rPr lang="en-US" sz="2500" dirty="0" err="1">
                <a:solidFill>
                  <a:prstClr val="white"/>
                </a:solidFill>
                <a:latin typeface="Times New Roman" panose="02020603050405020304" pitchFamily="18" charset="0"/>
                <a:cs typeface="Times New Roman" panose="02020603050405020304" pitchFamily="18" charset="0"/>
              </a:rPr>
              <a:t>mumkin</a:t>
            </a:r>
            <a:r>
              <a:rPr lang="en-US" sz="2500" dirty="0">
                <a:solidFill>
                  <a:prstClr val="white"/>
                </a:solidFill>
                <a:latin typeface="Times New Roman" panose="02020603050405020304" pitchFamily="18" charset="0"/>
                <a:cs typeface="Times New Roman" panose="02020603050405020304" pitchFamily="18" charset="0"/>
              </a:rPr>
              <a:t>. </a:t>
            </a:r>
            <a:endParaRPr lang="ru-RU" sz="2500" dirty="0"/>
          </a:p>
        </p:txBody>
      </p:sp>
    </p:spTree>
    <p:extLst>
      <p:ext uri="{BB962C8B-B14F-4D97-AF65-F5344CB8AC3E}">
        <p14:creationId xmlns:p14="http://schemas.microsoft.com/office/powerpoint/2010/main" val="26025986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476672"/>
            <a:ext cx="3888432" cy="2621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924944"/>
            <a:ext cx="4172322" cy="3233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1097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988840"/>
            <a:ext cx="8075240" cy="4104456"/>
          </a:xfrm>
        </p:spPr>
        <p:txBody>
          <a:bodyPr>
            <a:noAutofit/>
          </a:bodyPr>
          <a:lstStyle/>
          <a:p>
            <a:pPr algn="just"/>
            <a:r>
              <a:rPr lang="en-US" sz="2000" dirty="0" smtClean="0">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Plastida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plastidos-hosil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qiluvchi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yaratuvchi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so’zlaridan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olingan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o’simlik</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hujayralarining</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asosiy</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organoidlaridan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biri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bo’lib</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ularda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fotosintez</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jarayoni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amalga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oshadi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murakkab</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membranalar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sistemasidan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tashkil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topgan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bo’lib</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tashqaridan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ikki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qavat</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membrana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bilan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o’ralgan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membranali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organoidlarga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kiradi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uning</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o’lchami</a:t>
            </a:r>
            <a:r>
              <a:rPr lang="en-US" sz="2000" dirty="0" smtClean="0">
                <a:solidFill>
                  <a:schemeClr val="bg1"/>
                </a:solidFill>
                <a:latin typeface="Times New Roman" panose="02020603050405020304" pitchFamily="18" charset="0"/>
                <a:cs typeface="Times New Roman" panose="02020603050405020304" pitchFamily="18" charset="0"/>
              </a:rPr>
              <a:t> 4-6 </a:t>
            </a:r>
            <a:r>
              <a:rPr lang="en-US" sz="2000" dirty="0" err="1" smtClean="0">
                <a:solidFill>
                  <a:schemeClr val="bg1"/>
                </a:solidFill>
                <a:latin typeface="Times New Roman" panose="02020603050405020304" pitchFamily="18" charset="0"/>
                <a:cs typeface="Times New Roman" panose="02020603050405020304" pitchFamily="18" charset="0"/>
              </a:rPr>
              <a:t>mkm</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gacha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yetiladi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Xloroplastlarning</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ichki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qismi</a:t>
            </a:r>
            <a:r>
              <a:rPr lang="en-US" sz="2000" dirty="0" smtClean="0">
                <a:solidFill>
                  <a:schemeClr val="bg1"/>
                </a:solidFill>
                <a:latin typeface="Times New Roman" panose="02020603050405020304" pitchFamily="18" charset="0"/>
                <a:cs typeface="Times New Roman" panose="02020603050405020304" pitchFamily="18" charset="0"/>
              </a:rPr>
              <a:t> stroma  </a:t>
            </a:r>
            <a:r>
              <a:rPr lang="en-US" sz="2000" dirty="0" err="1" smtClean="0">
                <a:solidFill>
                  <a:schemeClr val="bg1"/>
                </a:solidFill>
                <a:latin typeface="Times New Roman" panose="02020603050405020304" pitchFamily="18" charset="0"/>
                <a:cs typeface="Times New Roman" panose="02020603050405020304" pitchFamily="18" charset="0"/>
              </a:rPr>
              <a:t>deyiladi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unda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juda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ko’p</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fermentlar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joylashadi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Xloroplastlarning</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mitoxondriyalardan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asosiy</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farqi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shundaki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ularning</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ichki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membranasi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kristallarni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hosil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qilmaydi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Stromada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yasillangan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bo’shliqlar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bo’lib</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ularni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tilakoidlar</a:t>
            </a:r>
            <a:r>
              <a:rPr lang="en-US" sz="2000" dirty="0" smtClean="0">
                <a:solidFill>
                  <a:schemeClr val="bg1"/>
                </a:solidFill>
                <a:latin typeface="Times New Roman" panose="02020603050405020304" pitchFamily="18" charset="0"/>
                <a:cs typeface="Times New Roman" panose="02020603050405020304" pitchFamily="18" charset="0"/>
              </a:rPr>
              <a:t> deb </a:t>
            </a:r>
            <a:r>
              <a:rPr lang="en-US" sz="2000" dirty="0" err="1" smtClean="0">
                <a:solidFill>
                  <a:schemeClr val="bg1"/>
                </a:solidFill>
                <a:latin typeface="Times New Roman" panose="02020603050405020304" pitchFamily="18" charset="0"/>
                <a:cs typeface="Times New Roman" panose="02020603050405020304" pitchFamily="18" charset="0"/>
              </a:rPr>
              <a:t>ataladi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Tilakoidlarda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xlorofill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pigmentlari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joylashgan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Tilakoidlar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usma-ust</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joylashgan</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tangachalarni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eslatadi</a:t>
            </a:r>
            <a:r>
              <a:rPr lang="en-US" sz="2000" dirty="0" smtClean="0">
                <a:solidFill>
                  <a:schemeClr val="bg1"/>
                </a:solidFill>
                <a:latin typeface="Times New Roman" panose="02020603050405020304" pitchFamily="18" charset="0"/>
                <a:cs typeface="Times New Roman" panose="02020603050405020304" pitchFamily="18" charset="0"/>
              </a:rPr>
              <a:t>. </a:t>
            </a:r>
            <a:br>
              <a:rPr lang="en-US" sz="2000" dirty="0" smtClean="0">
                <a:solidFill>
                  <a:schemeClr val="bg1"/>
                </a:solidFill>
                <a:latin typeface="Times New Roman" panose="02020603050405020304" pitchFamily="18" charset="0"/>
                <a:cs typeface="Times New Roman" panose="02020603050405020304" pitchFamily="18" charset="0"/>
              </a:rPr>
            </a:br>
            <a:r>
              <a:rPr lang="en-US" sz="2000" dirty="0" err="1" smtClean="0">
                <a:solidFill>
                  <a:schemeClr val="bg1"/>
                </a:solidFill>
                <a:latin typeface="Times New Roman" panose="02020603050405020304" pitchFamily="18" charset="0"/>
                <a:cs typeface="Times New Roman" panose="02020603050405020304" pitchFamily="18" charset="0"/>
              </a:rPr>
              <a:t>Xloroplastlar</a:t>
            </a:r>
            <a:r>
              <a:rPr lang="en-US" sz="2000" dirty="0" smtClean="0">
                <a:solidFill>
                  <a:schemeClr val="bg1"/>
                </a:solidFill>
                <a:latin typeface="Times New Roman" panose="02020603050405020304" pitchFamily="18" charset="0"/>
                <a:cs typeface="Times New Roman" panose="02020603050405020304" pitchFamily="18" charset="0"/>
              </a:rPr>
              <a:t> ham </a:t>
            </a:r>
            <a:r>
              <a:rPr lang="en-US" sz="2000" dirty="0" err="1" smtClean="0">
                <a:solidFill>
                  <a:schemeClr val="bg1"/>
                </a:solidFill>
                <a:latin typeface="Times New Roman" panose="02020603050405020304" pitchFamily="18" charset="0"/>
                <a:cs typeface="Times New Roman" panose="02020603050405020304" pitchFamily="18" charset="0"/>
              </a:rPr>
              <a:t>mitoxondriyalarga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o’xshab</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o’z</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avtonom</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oqsil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sintezlovchi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apparati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ya’ni</a:t>
            </a:r>
            <a:r>
              <a:rPr lang="en-US" sz="2000" dirty="0" smtClean="0">
                <a:solidFill>
                  <a:schemeClr val="bg1"/>
                </a:solidFill>
                <a:latin typeface="Times New Roman" panose="02020603050405020304" pitchFamily="18" charset="0"/>
                <a:cs typeface="Times New Roman" panose="02020603050405020304" pitchFamily="18" charset="0"/>
              </a:rPr>
              <a:t> DNK, RNK, </a:t>
            </a:r>
            <a:r>
              <a:rPr lang="en-US" sz="2000" dirty="0" err="1" smtClean="0">
                <a:solidFill>
                  <a:schemeClr val="bg1"/>
                </a:solidFill>
                <a:latin typeface="Times New Roman" panose="02020603050405020304" pitchFamily="18" charset="0"/>
                <a:cs typeface="Times New Roman" panose="02020603050405020304" pitchFamily="18" charset="0"/>
              </a:rPr>
              <a:t>ribosomalar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fermentlarga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ega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Xloroplastlarda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yorug’lik</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enerhiyasi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ta’sirida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reaksiyalar</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natijasida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fotosintez</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jarayoni</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amalga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oshadi</a:t>
            </a:r>
            <a:r>
              <a:rPr lang="en-US" sz="2000" dirty="0" smtClean="0">
                <a:solidFill>
                  <a:schemeClr val="bg1"/>
                </a:solidFill>
                <a:latin typeface="Times New Roman" panose="02020603050405020304" pitchFamily="18" charset="0"/>
                <a:cs typeface="Times New Roman" panose="02020603050405020304" pitchFamily="18" charset="0"/>
              </a:rPr>
              <a:t>. ATF </a:t>
            </a:r>
            <a:r>
              <a:rPr lang="en-US" sz="2000" dirty="0" err="1" smtClean="0">
                <a:solidFill>
                  <a:schemeClr val="bg1"/>
                </a:solidFill>
                <a:latin typeface="Times New Roman" panose="02020603050405020304" pitchFamily="18" charset="0"/>
                <a:cs typeface="Times New Roman" panose="02020603050405020304" pitchFamily="18" charset="0"/>
              </a:rPr>
              <a:t>sintezlanadi</a:t>
            </a:r>
            <a:r>
              <a:rPr lang="en-US" sz="2000" dirty="0" smtClean="0">
                <a:solidFill>
                  <a:schemeClr val="bg1"/>
                </a:solidFill>
                <a:latin typeface="Times New Roman" panose="02020603050405020304" pitchFamily="18" charset="0"/>
                <a:cs typeface="Times New Roman" panose="02020603050405020304" pitchFamily="18" charset="0"/>
              </a:rPr>
              <a:t>, CO2 </a:t>
            </a:r>
            <a:r>
              <a:rPr lang="en-US" sz="2000" dirty="0" err="1" smtClean="0">
                <a:solidFill>
                  <a:schemeClr val="bg1"/>
                </a:solidFill>
                <a:latin typeface="Times New Roman" panose="02020603050405020304" pitchFamily="18" charset="0"/>
                <a:cs typeface="Times New Roman" panose="02020603050405020304" pitchFamily="18" charset="0"/>
              </a:rPr>
              <a:t>uglevodlarga</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err="1" smtClean="0">
                <a:solidFill>
                  <a:schemeClr val="bg1"/>
                </a:solidFill>
                <a:latin typeface="Times New Roman" panose="02020603050405020304" pitchFamily="18" charset="0"/>
                <a:cs typeface="Times New Roman" panose="02020603050405020304" pitchFamily="18" charset="0"/>
              </a:rPr>
              <a:t>aylanadi</a:t>
            </a:r>
            <a:r>
              <a:rPr lang="en-US" sz="2000" dirty="0" smtClean="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251520" y="404664"/>
            <a:ext cx="8435280" cy="5691336"/>
          </a:xfrm>
        </p:spPr>
        <p:txBody>
          <a:bodyPr/>
          <a:lstStyle/>
          <a:p>
            <a:pPr marL="0" indent="0">
              <a:buNone/>
            </a:pPr>
            <a:endParaRPr lang="ru-RU" dirty="0"/>
          </a:p>
        </p:txBody>
      </p:sp>
    </p:spTree>
    <p:extLst>
      <p:ext uri="{BB962C8B-B14F-4D97-AF65-F5344CB8AC3E}">
        <p14:creationId xmlns:p14="http://schemas.microsoft.com/office/powerpoint/2010/main" val="716209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35280" cy="5763344"/>
          </a:xfrm>
        </p:spPr>
        <p:txBody>
          <a:bodyPr>
            <a:normAutofit fontScale="92500"/>
          </a:bodyPr>
          <a:lstStyle/>
          <a:p>
            <a:pPr algn="just"/>
            <a:r>
              <a:rPr lang="en-US" dirty="0" smtClean="0"/>
              <a:t> </a:t>
            </a:r>
            <a:r>
              <a:rPr lang="en-US" sz="3200" dirty="0" err="1" smtClean="0"/>
              <a:t>Xloroplastlar</a:t>
            </a:r>
            <a:r>
              <a:rPr lang="en-US" sz="3200" dirty="0" smtClean="0"/>
              <a:t> </a:t>
            </a:r>
            <a:r>
              <a:rPr lang="en-US" sz="3200" dirty="0" err="1" smtClean="0"/>
              <a:t>tilakoidlarining</a:t>
            </a:r>
            <a:r>
              <a:rPr lang="en-US" sz="3200" dirty="0" smtClean="0"/>
              <a:t>  </a:t>
            </a:r>
            <a:r>
              <a:rPr lang="en-US" sz="3200" dirty="0" err="1" smtClean="0"/>
              <a:t>ichki</a:t>
            </a:r>
            <a:r>
              <a:rPr lang="en-US" sz="3200" dirty="0" smtClean="0"/>
              <a:t>  </a:t>
            </a:r>
            <a:r>
              <a:rPr lang="en-US" sz="3200" dirty="0" err="1" smtClean="0"/>
              <a:t>membranalarini</a:t>
            </a:r>
            <a:r>
              <a:rPr lang="en-US" sz="3200" dirty="0" smtClean="0"/>
              <a:t> </a:t>
            </a:r>
            <a:r>
              <a:rPr lang="en-US" sz="3200" dirty="0" err="1" smtClean="0"/>
              <a:t>elektron</a:t>
            </a:r>
            <a:r>
              <a:rPr lang="en-US" sz="3200" dirty="0" smtClean="0"/>
              <a:t> </a:t>
            </a:r>
            <a:r>
              <a:rPr lang="en-US" sz="3200" dirty="0" err="1" smtClean="0"/>
              <a:t>mikroskopda</a:t>
            </a:r>
            <a:r>
              <a:rPr lang="en-US" sz="3200" dirty="0" smtClean="0"/>
              <a:t>  </a:t>
            </a:r>
            <a:r>
              <a:rPr lang="en-US" sz="3200" dirty="0" err="1" smtClean="0"/>
              <a:t>ko’rganimizda</a:t>
            </a:r>
            <a:r>
              <a:rPr lang="en-US" sz="3200" dirty="0" smtClean="0"/>
              <a:t> </a:t>
            </a:r>
            <a:r>
              <a:rPr lang="en-US" sz="3200" dirty="0" err="1" smtClean="0"/>
              <a:t>ularni</a:t>
            </a:r>
            <a:r>
              <a:rPr lang="en-US" sz="3200" dirty="0" smtClean="0"/>
              <a:t> </a:t>
            </a:r>
            <a:r>
              <a:rPr lang="en-US" sz="3200" dirty="0" err="1" smtClean="0"/>
              <a:t>subbirlidan</a:t>
            </a:r>
            <a:r>
              <a:rPr lang="en-US" sz="3200" dirty="0" smtClean="0"/>
              <a:t> </a:t>
            </a:r>
            <a:r>
              <a:rPr lang="en-US" sz="3200" dirty="0" err="1" smtClean="0"/>
              <a:t>iboratligini</a:t>
            </a:r>
            <a:r>
              <a:rPr lang="en-US" sz="3200" dirty="0" smtClean="0"/>
              <a:t> </a:t>
            </a:r>
            <a:r>
              <a:rPr lang="en-US" sz="3200" dirty="0" err="1" smtClean="0"/>
              <a:t>ko’ramiz</a:t>
            </a:r>
            <a:r>
              <a:rPr lang="en-US" sz="3200" dirty="0" smtClean="0"/>
              <a:t>. </a:t>
            </a:r>
            <a:r>
              <a:rPr lang="en-US" sz="3200" dirty="0" err="1" smtClean="0"/>
              <a:t>Ularning</a:t>
            </a:r>
            <a:r>
              <a:rPr lang="en-US" sz="3200" dirty="0" smtClean="0"/>
              <a:t> </a:t>
            </a:r>
            <a:r>
              <a:rPr lang="en-US" sz="3200" dirty="0" err="1" smtClean="0"/>
              <a:t>qalinligi</a:t>
            </a:r>
            <a:r>
              <a:rPr lang="en-US" sz="3200" dirty="0" smtClean="0"/>
              <a:t>  10 nm </a:t>
            </a:r>
            <a:r>
              <a:rPr lang="en-US" sz="3200" dirty="0" err="1" smtClean="0"/>
              <a:t>yuzasi</a:t>
            </a:r>
            <a:r>
              <a:rPr lang="en-US" sz="3200" dirty="0" smtClean="0"/>
              <a:t>  18,5-15,5 nm </a:t>
            </a:r>
            <a:r>
              <a:rPr lang="en-US" sz="3200" dirty="0" err="1" smtClean="0"/>
              <a:t>ga</a:t>
            </a:r>
            <a:r>
              <a:rPr lang="en-US" sz="3200" dirty="0" smtClean="0"/>
              <a:t> </a:t>
            </a:r>
            <a:r>
              <a:rPr lang="en-US" sz="3200" dirty="0" err="1" smtClean="0"/>
              <a:t>teng</a:t>
            </a:r>
            <a:r>
              <a:rPr lang="en-US" sz="3200" dirty="0" smtClean="0"/>
              <a:t>.  Bu </a:t>
            </a:r>
            <a:r>
              <a:rPr lang="en-US" sz="3200" dirty="0" err="1" smtClean="0"/>
              <a:t>subbirliklar</a:t>
            </a:r>
            <a:r>
              <a:rPr lang="en-US" sz="3200" dirty="0" smtClean="0"/>
              <a:t>  </a:t>
            </a:r>
            <a:r>
              <a:rPr lang="en-US" sz="3200" b="1" i="1" dirty="0" err="1" smtClean="0"/>
              <a:t>kvantasoma</a:t>
            </a:r>
            <a:r>
              <a:rPr lang="en-US" sz="3200" dirty="0" smtClean="0"/>
              <a:t> deb </a:t>
            </a:r>
            <a:r>
              <a:rPr lang="en-US" sz="3200" dirty="0" err="1" smtClean="0"/>
              <a:t>ataluvchi</a:t>
            </a:r>
            <a:r>
              <a:rPr lang="en-US" sz="3200" dirty="0" smtClean="0"/>
              <a:t>  </a:t>
            </a:r>
            <a:r>
              <a:rPr lang="en-US" sz="3200" dirty="0" err="1" smtClean="0"/>
              <a:t>fotosintetik</a:t>
            </a:r>
            <a:r>
              <a:rPr lang="en-US" sz="3200" dirty="0" smtClean="0"/>
              <a:t> </a:t>
            </a:r>
            <a:r>
              <a:rPr lang="en-US" sz="3200" dirty="0" err="1" smtClean="0"/>
              <a:t>birlikka</a:t>
            </a:r>
            <a:r>
              <a:rPr lang="en-US" sz="3200" dirty="0" smtClean="0"/>
              <a:t> </a:t>
            </a:r>
            <a:r>
              <a:rPr lang="en-US" sz="3200" dirty="0" err="1" smtClean="0"/>
              <a:t>to’g’ri</a:t>
            </a:r>
            <a:r>
              <a:rPr lang="en-US" sz="3200" dirty="0" smtClean="0"/>
              <a:t> </a:t>
            </a:r>
            <a:r>
              <a:rPr lang="en-US" sz="3200" dirty="0" err="1" smtClean="0"/>
              <a:t>keladi</a:t>
            </a:r>
            <a:r>
              <a:rPr lang="en-US" sz="3200" dirty="0" smtClean="0"/>
              <a:t>. </a:t>
            </a:r>
            <a:r>
              <a:rPr lang="en-US" sz="3200" dirty="0" err="1" smtClean="0"/>
              <a:t>Kvantosomalar</a:t>
            </a:r>
            <a:r>
              <a:rPr lang="en-US" sz="3200" dirty="0" smtClean="0"/>
              <a:t>  </a:t>
            </a:r>
            <a:r>
              <a:rPr lang="en-US" sz="3200" dirty="0" err="1" smtClean="0"/>
              <a:t>xlorofill</a:t>
            </a:r>
            <a:r>
              <a:rPr lang="en-US" sz="3200" dirty="0" smtClean="0"/>
              <a:t>, </a:t>
            </a:r>
            <a:r>
              <a:rPr lang="en-US" sz="3200" dirty="0" err="1" smtClean="0"/>
              <a:t>karatinoidlar</a:t>
            </a:r>
            <a:r>
              <a:rPr lang="en-US" sz="3200" dirty="0" smtClean="0"/>
              <a:t> </a:t>
            </a:r>
            <a:r>
              <a:rPr lang="en-US" sz="3200" dirty="0" err="1" smtClean="0"/>
              <a:t>va</a:t>
            </a:r>
            <a:r>
              <a:rPr lang="en-US" sz="3200" dirty="0" smtClean="0"/>
              <a:t> </a:t>
            </a:r>
            <a:r>
              <a:rPr lang="en-US" sz="3200" dirty="0" err="1" smtClean="0"/>
              <a:t>har</a:t>
            </a:r>
            <a:r>
              <a:rPr lang="en-US" sz="3200" dirty="0" smtClean="0"/>
              <a:t> </a:t>
            </a:r>
            <a:r>
              <a:rPr lang="en-US" sz="3200" dirty="0" err="1" smtClean="0"/>
              <a:t>hil</a:t>
            </a:r>
            <a:r>
              <a:rPr lang="en-US" sz="3200" dirty="0" smtClean="0"/>
              <a:t> </a:t>
            </a:r>
            <a:r>
              <a:rPr lang="en-US" sz="3200" dirty="0" err="1" smtClean="0"/>
              <a:t>lipidlarni</a:t>
            </a:r>
            <a:r>
              <a:rPr lang="en-US" sz="3200" dirty="0" smtClean="0"/>
              <a:t> </a:t>
            </a:r>
            <a:r>
              <a:rPr lang="en-US" sz="3200" dirty="0" err="1" smtClean="0"/>
              <a:t>ushlaydi</a:t>
            </a:r>
            <a:r>
              <a:rPr lang="en-US" sz="3200" dirty="0" smtClean="0"/>
              <a:t>. </a:t>
            </a:r>
            <a:r>
              <a:rPr lang="en-US" sz="3200" dirty="0" err="1" smtClean="0"/>
              <a:t>Har</a:t>
            </a:r>
            <a:r>
              <a:rPr lang="en-US" sz="3200" dirty="0" smtClean="0"/>
              <a:t> </a:t>
            </a:r>
            <a:r>
              <a:rPr lang="en-US" sz="3200" dirty="0" err="1" smtClean="0"/>
              <a:t>bir</a:t>
            </a:r>
            <a:r>
              <a:rPr lang="en-US" sz="3200" dirty="0" smtClean="0"/>
              <a:t> </a:t>
            </a:r>
            <a:r>
              <a:rPr lang="en-US" sz="3200" dirty="0" err="1" smtClean="0"/>
              <a:t>kvantosoma</a:t>
            </a:r>
            <a:r>
              <a:rPr lang="en-US" sz="3200" dirty="0" smtClean="0"/>
              <a:t> 4 ta </a:t>
            </a:r>
            <a:r>
              <a:rPr lang="en-US" sz="3200" dirty="0" err="1" smtClean="0"/>
              <a:t>subbirlikka</a:t>
            </a:r>
            <a:r>
              <a:rPr lang="en-US" sz="3200" dirty="0" smtClean="0"/>
              <a:t>  </a:t>
            </a:r>
            <a:r>
              <a:rPr lang="en-US" sz="3200" dirty="0" err="1" smtClean="0"/>
              <a:t>bo’linadi</a:t>
            </a:r>
            <a:r>
              <a:rPr lang="en-US" sz="3200" dirty="0" smtClean="0"/>
              <a:t>.  </a:t>
            </a:r>
            <a:r>
              <a:rPr lang="en-US" sz="3200" dirty="0" err="1" smtClean="0"/>
              <a:t>Tilkoidning</a:t>
            </a:r>
            <a:r>
              <a:rPr lang="en-US" sz="3200" dirty="0" smtClean="0"/>
              <a:t> </a:t>
            </a:r>
            <a:r>
              <a:rPr lang="en-US" sz="3200" dirty="0" err="1" smtClean="0"/>
              <a:t>membranalarida</a:t>
            </a:r>
            <a:r>
              <a:rPr lang="en-US" sz="3200" dirty="0" smtClean="0"/>
              <a:t> </a:t>
            </a:r>
            <a:r>
              <a:rPr lang="en-US" sz="3200" dirty="0" err="1" smtClean="0"/>
              <a:t>mitoxondriyaning</a:t>
            </a:r>
            <a:r>
              <a:rPr lang="en-US" sz="3200" dirty="0" smtClean="0"/>
              <a:t> </a:t>
            </a:r>
            <a:r>
              <a:rPr lang="en-US" sz="3200" dirty="0" err="1" smtClean="0"/>
              <a:t>qo’ziqorinsimon</a:t>
            </a:r>
            <a:r>
              <a:rPr lang="en-US" sz="3200" dirty="0" smtClean="0"/>
              <a:t> </a:t>
            </a:r>
            <a:r>
              <a:rPr lang="en-US" sz="3200" dirty="0" err="1" smtClean="0"/>
              <a:t>tanachalariga</a:t>
            </a:r>
            <a:r>
              <a:rPr lang="en-US" sz="3200" dirty="0" smtClean="0"/>
              <a:t> </a:t>
            </a:r>
            <a:r>
              <a:rPr lang="en-US" sz="3200" dirty="0" err="1" smtClean="0"/>
              <a:t>o’xshash</a:t>
            </a:r>
            <a:r>
              <a:rPr lang="en-US" sz="3200" dirty="0" smtClean="0"/>
              <a:t>  </a:t>
            </a:r>
            <a:r>
              <a:rPr lang="en-US" sz="3200" dirty="0" err="1" smtClean="0"/>
              <a:t>sferik</a:t>
            </a:r>
            <a:r>
              <a:rPr lang="en-US" sz="3200" dirty="0" smtClean="0"/>
              <a:t> </a:t>
            </a:r>
            <a:r>
              <a:rPr lang="en-US" sz="3200" dirty="0" err="1" smtClean="0"/>
              <a:t>zarrachalar</a:t>
            </a:r>
            <a:r>
              <a:rPr lang="en-US" sz="3200" dirty="0" smtClean="0"/>
              <a:t> </a:t>
            </a:r>
            <a:r>
              <a:rPr lang="en-US" sz="3200" dirty="0" err="1" smtClean="0"/>
              <a:t>joylashadi</a:t>
            </a:r>
            <a:r>
              <a:rPr lang="en-US" sz="3200" dirty="0" smtClean="0"/>
              <a:t>. </a:t>
            </a:r>
            <a:endParaRPr lang="ru-RU" sz="3200" dirty="0"/>
          </a:p>
        </p:txBody>
      </p:sp>
    </p:spTree>
    <p:extLst>
      <p:ext uri="{BB962C8B-B14F-4D97-AF65-F5344CB8AC3E}">
        <p14:creationId xmlns:p14="http://schemas.microsoft.com/office/powerpoint/2010/main" val="37271875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363272" cy="5763344"/>
          </a:xfrm>
        </p:spPr>
        <p:txBody>
          <a:bodyPr>
            <a:normAutofit lnSpcReduction="10000"/>
          </a:bodyPr>
          <a:lstStyle/>
          <a:p>
            <a:pPr marL="0" indent="0" algn="ctr">
              <a:buNone/>
            </a:pPr>
            <a:r>
              <a:rPr lang="en-US" sz="4400" dirty="0" err="1" smtClean="0">
                <a:latin typeface="Times New Roman" panose="02020603050405020304" pitchFamily="18" charset="0"/>
                <a:cs typeface="Times New Roman" panose="02020603050405020304" pitchFamily="18" charset="0"/>
              </a:rPr>
              <a:t>Kimytoviy</a:t>
            </a:r>
            <a:r>
              <a:rPr lang="en-US" sz="4400" dirty="0" smtClean="0">
                <a:latin typeface="Times New Roman" panose="02020603050405020304" pitchFamily="18" charset="0"/>
                <a:cs typeface="Times New Roman" panose="02020603050405020304" pitchFamily="18" charset="0"/>
              </a:rPr>
              <a:t> </a:t>
            </a:r>
            <a:r>
              <a:rPr lang="en-US" sz="4400" dirty="0" err="1" smtClean="0">
                <a:latin typeface="Times New Roman" panose="02020603050405020304" pitchFamily="18" charset="0"/>
                <a:cs typeface="Times New Roman" panose="02020603050405020304" pitchFamily="18" charset="0"/>
              </a:rPr>
              <a:t>tuzilishi</a:t>
            </a:r>
            <a:endParaRPr lang="en-US" sz="4400" dirty="0" smtClean="0">
              <a:latin typeface="Times New Roman" panose="02020603050405020304" pitchFamily="18" charset="0"/>
              <a:cs typeface="Times New Roman" panose="02020603050405020304" pitchFamily="18" charset="0"/>
            </a:endParaRPr>
          </a:p>
          <a:p>
            <a:pPr marL="0" indent="0" algn="just">
              <a:buNone/>
            </a:pPr>
            <a:r>
              <a:rPr lang="en-US" sz="44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Xloroplastlarning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matriksida</a:t>
            </a:r>
            <a:r>
              <a:rPr lang="en-US" sz="2800" dirty="0" smtClean="0">
                <a:latin typeface="Times New Roman" panose="02020603050405020304" pitchFamily="18" charset="0"/>
                <a:cs typeface="Times New Roman" panose="02020603050405020304" pitchFamily="18" charset="0"/>
              </a:rPr>
              <a:t> 1-2 % </a:t>
            </a:r>
            <a:r>
              <a:rPr lang="en-US" sz="2800" dirty="0" err="1" smtClean="0">
                <a:latin typeface="Times New Roman" panose="02020603050405020304" pitchFamily="18" charset="0"/>
                <a:cs typeface="Times New Roman" panose="02020603050405020304" pitchFamily="18" charset="0"/>
              </a:rPr>
              <a:t>karatinoidlar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fermentlar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oz</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miqdorda</a:t>
            </a:r>
            <a:r>
              <a:rPr lang="en-US" sz="2800" dirty="0" smtClean="0">
                <a:latin typeface="Times New Roman" panose="02020603050405020304" pitchFamily="18" charset="0"/>
                <a:cs typeface="Times New Roman" panose="02020603050405020304" pitchFamily="18" charset="0"/>
              </a:rPr>
              <a:t> DNK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RNK, </a:t>
            </a:r>
            <a:r>
              <a:rPr lang="en-US" sz="2800" dirty="0" err="1" smtClean="0">
                <a:latin typeface="Times New Roman" panose="02020603050405020304" pitchFamily="18" charset="0"/>
                <a:cs typeface="Times New Roman" panose="02020603050405020304" pitchFamily="18" charset="0"/>
              </a:rPr>
              <a:t>ribosomalar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yog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tomchilar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bo’ladi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Xloroplastning</a:t>
            </a:r>
            <a:r>
              <a:rPr lang="en-US" sz="2800" dirty="0" smtClean="0">
                <a:latin typeface="Times New Roman" panose="02020603050405020304" pitchFamily="18" charset="0"/>
                <a:cs typeface="Times New Roman" panose="02020603050405020304" pitchFamily="18" charset="0"/>
              </a:rPr>
              <a:t> 75 % </a:t>
            </a:r>
            <a:r>
              <a:rPr lang="en-US" sz="2800" dirty="0" err="1" smtClean="0">
                <a:latin typeface="Times New Roman" panose="02020603050405020304" pitchFamily="18" charset="0"/>
                <a:cs typeface="Times New Roman" panose="02020603050405020304" pitchFamily="18" charset="0"/>
              </a:rPr>
              <a:t>suv</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25 % </a:t>
            </a:r>
            <a:r>
              <a:rPr lang="en-US" sz="2800" dirty="0" err="1" smtClean="0">
                <a:latin typeface="Times New Roman" panose="02020603050405020304" pitchFamily="18" charset="0"/>
                <a:cs typeface="Times New Roman" panose="02020603050405020304" pitchFamily="18" charset="0"/>
              </a:rPr>
              <a:t>quruq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moddadan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iborat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Quruq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moddani</a:t>
            </a:r>
            <a:r>
              <a:rPr lang="en-US" sz="2800" dirty="0" smtClean="0">
                <a:latin typeface="Times New Roman" panose="02020603050405020304" pitchFamily="18" charset="0"/>
                <a:cs typeface="Times New Roman" panose="02020603050405020304" pitchFamily="18" charset="0"/>
              </a:rPr>
              <a:t> 30-45 % </a:t>
            </a:r>
            <a:r>
              <a:rPr lang="en-US" sz="2800" dirty="0" err="1" smtClean="0">
                <a:latin typeface="Times New Roman" panose="02020603050405020304" pitchFamily="18" charset="0"/>
                <a:cs typeface="Times New Roman" panose="02020603050405020304" pitchFamily="18" charset="0"/>
              </a:rPr>
              <a:t>oqsil</a:t>
            </a:r>
            <a:r>
              <a:rPr lang="en-US" sz="2800" dirty="0" smtClean="0">
                <a:latin typeface="Times New Roman" panose="02020603050405020304" pitchFamily="18" charset="0"/>
                <a:cs typeface="Times New Roman" panose="02020603050405020304" pitchFamily="18" charset="0"/>
              </a:rPr>
              <a:t>, 10 % </a:t>
            </a:r>
            <a:r>
              <a:rPr lang="en-US" sz="2800" dirty="0" err="1" smtClean="0">
                <a:latin typeface="Times New Roman" panose="02020603050405020304" pitchFamily="18" charset="0"/>
                <a:cs typeface="Times New Roman" panose="02020603050405020304" pitchFamily="18" charset="0"/>
              </a:rPr>
              <a:t>magniy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mis</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temir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rux</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birikmalari</a:t>
            </a:r>
            <a:r>
              <a:rPr lang="en-US" sz="2800" dirty="0" smtClean="0">
                <a:latin typeface="Times New Roman" panose="02020603050405020304" pitchFamily="18" charset="0"/>
                <a:cs typeface="Times New Roman" panose="02020603050405020304" pitchFamily="18" charset="0"/>
              </a:rPr>
              <a:t>, 10-15 % </a:t>
            </a:r>
            <a:r>
              <a:rPr lang="en-US" sz="2800" dirty="0" err="1" smtClean="0">
                <a:latin typeface="Times New Roman" panose="02020603050405020304" pitchFamily="18" charset="0"/>
                <a:cs typeface="Times New Roman" panose="02020603050405020304" pitchFamily="18" charset="0"/>
              </a:rPr>
              <a:t>zaxira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oziq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moddalari</a:t>
            </a:r>
            <a:r>
              <a:rPr lang="en-US" sz="2800" dirty="0" smtClean="0">
                <a:latin typeface="Times New Roman" panose="02020603050405020304" pitchFamily="18" charset="0"/>
                <a:cs typeface="Times New Roman" panose="02020603050405020304" pitchFamily="18" charset="0"/>
              </a:rPr>
              <a:t>, 20-40 % </a:t>
            </a:r>
            <a:r>
              <a:rPr lang="en-US" sz="2800" dirty="0" err="1" smtClean="0">
                <a:latin typeface="Times New Roman" panose="02020603050405020304" pitchFamily="18" charset="0"/>
                <a:cs typeface="Times New Roman" panose="02020603050405020304" pitchFamily="18" charset="0"/>
              </a:rPr>
              <a:t>lipidlar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tashkil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qiladi</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Xloroplastlarning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yashil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pigmenti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tilokoidlarni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ichida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joylashgan</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shuning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uchun</a:t>
            </a:r>
            <a:r>
              <a:rPr lang="en-US" sz="2800" dirty="0" smtClean="0">
                <a:latin typeface="Times New Roman" panose="02020603050405020304" pitchFamily="18" charset="0"/>
                <a:cs typeface="Times New Roman" panose="02020603050405020304" pitchFamily="18" charset="0"/>
              </a:rPr>
              <a:t> stroma </a:t>
            </a:r>
            <a:r>
              <a:rPr lang="en-US" sz="2800" dirty="0" err="1" smtClean="0">
                <a:latin typeface="Times New Roman" panose="02020603050405020304" pitchFamily="18" charset="0"/>
                <a:cs typeface="Times New Roman" panose="02020603050405020304" pitchFamily="18" charset="0"/>
              </a:rPr>
              <a:t>rangsiz</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ko’rinadi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donachalarining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kattaligi</a:t>
            </a:r>
            <a:r>
              <a:rPr lang="en-US" sz="2800" dirty="0" smtClean="0">
                <a:latin typeface="Times New Roman" panose="02020603050405020304" pitchFamily="18" charset="0"/>
                <a:cs typeface="Times New Roman" panose="02020603050405020304" pitchFamily="18" charset="0"/>
              </a:rPr>
              <a:t> 70- 120 A </a:t>
            </a:r>
            <a:r>
              <a:rPr lang="en-US" sz="2800" dirty="0" err="1" smtClean="0">
                <a:latin typeface="Times New Roman" panose="02020603050405020304" pitchFamily="18" charset="0"/>
                <a:cs typeface="Times New Roman" panose="02020603050405020304" pitchFamily="18" charset="0"/>
              </a:rPr>
              <a:t>keladigan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glabulalardan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tuzilgan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Glabulaning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ichida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kvantosomalar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fotosintezni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amalga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oshiradi</a:t>
            </a:r>
            <a:r>
              <a:rPr lang="en-US" sz="2800" dirty="0" smtClean="0">
                <a:latin typeface="Times New Roman" panose="02020603050405020304" pitchFamily="18" charset="0"/>
                <a:cs typeface="Times New Roman" panose="02020603050405020304" pitchFamily="18" charset="0"/>
              </a:rPr>
              <a:t>. </a:t>
            </a:r>
          </a:p>
          <a:p>
            <a:pPr marL="0" indent="0" algn="just">
              <a:buNone/>
            </a:pPr>
            <a:r>
              <a:rPr lang="en-US" sz="2800" dirty="0" smtClean="0">
                <a:latin typeface="Times New Roman" panose="02020603050405020304" pitchFamily="18" charset="0"/>
                <a:cs typeface="Times New Roman" panose="02020603050405020304" pitchFamily="18" charset="0"/>
              </a:rPr>
              <a:t> </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50295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291264" cy="5691336"/>
          </a:xfrm>
        </p:spPr>
        <p:txBody>
          <a:bodyPr/>
          <a:lstStyle/>
          <a:p>
            <a:pPr marL="0" indent="0" algn="just">
              <a:buNone/>
            </a:pPr>
            <a:r>
              <a:rPr lang="en-US" dirty="0" smtClean="0"/>
              <a:t>	</a:t>
            </a:r>
            <a:r>
              <a:rPr lang="en-US" sz="3200" dirty="0" err="1" smtClean="0">
                <a:latin typeface="Times New Roman" panose="02020603050405020304" pitchFamily="18" charset="0"/>
                <a:cs typeface="Times New Roman" panose="02020603050405020304" pitchFamily="18" charset="0"/>
              </a:rPr>
              <a:t>Xloroplastlar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sitoplazma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ichida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doim</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harakatlanadi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Yorug’lik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ta’sirida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ular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hujayra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ichidagi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o’rnini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o’zgartirishi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mumkin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Kuchli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yoruglik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xloroplastlarda</a:t>
            </a:r>
            <a:r>
              <a:rPr lang="en-US" sz="3200"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manfiy</a:t>
            </a:r>
            <a:r>
              <a:rPr lang="en-US" sz="3200" b="1" i="1"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fototaksis</a:t>
            </a:r>
            <a:r>
              <a:rPr lang="en-US" sz="3200" b="1" i="1"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qo’zg’atib</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ular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hujayraning</a:t>
            </a:r>
            <a:r>
              <a:rPr lang="en-US" sz="3200" dirty="0" smtClean="0">
                <a:latin typeface="Times New Roman" panose="02020603050405020304" pitchFamily="18" charset="0"/>
                <a:cs typeface="Times New Roman" panose="02020603050405020304" pitchFamily="18" charset="0"/>
              </a:rPr>
              <a:t> yon </a:t>
            </a:r>
            <a:r>
              <a:rPr lang="en-US" sz="3200" dirty="0" err="1" smtClean="0">
                <a:latin typeface="Times New Roman" panose="02020603050405020304" pitchFamily="18" charset="0"/>
                <a:cs typeface="Times New Roman" panose="02020603050405020304" pitchFamily="18" charset="0"/>
              </a:rPr>
              <a:t>devoriga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to’planadi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o’zlarining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qirralarini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yorug’lik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manbaiga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qaratadi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Kuchsiz</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yorug’lik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xloroplastlarda</a:t>
            </a:r>
            <a:r>
              <a:rPr lang="en-US" sz="3200"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musbat</a:t>
            </a:r>
            <a:r>
              <a:rPr lang="en-US" sz="3200" b="1" i="1"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fototaksis</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qo’zg’atib</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ular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hujayrani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yorug’lik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manbaiga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nisbatan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perpendikulyar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jolashgan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devoriga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to’planadi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o’zlarini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keng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sathini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nurga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toblaydi</a:t>
            </a:r>
            <a:r>
              <a:rPr lang="en-US" sz="3200" dirty="0" smtClean="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558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r>
              <a:rPr lang="en-US" sz="4000" dirty="0" smtClean="0"/>
              <a:t>1</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Plastidalar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kim</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tomonidan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o’rganildi</a:t>
            </a:r>
            <a:r>
              <a:rPr lang="en-US" sz="4000" dirty="0" smtClean="0">
                <a:latin typeface="Times New Roman" panose="02020603050405020304" pitchFamily="18" charset="0"/>
                <a:cs typeface="Times New Roman" panose="02020603050405020304" pitchFamily="18" charset="0"/>
              </a:rPr>
              <a:t>?</a:t>
            </a:r>
          </a:p>
          <a:p>
            <a:r>
              <a:rPr lang="en-US" sz="4000" dirty="0" smtClean="0">
                <a:latin typeface="Times New Roman" panose="02020603050405020304" pitchFamily="18" charset="0"/>
                <a:cs typeface="Times New Roman" panose="02020603050405020304" pitchFamily="18" charset="0"/>
              </a:rPr>
              <a:t>2. </a:t>
            </a:r>
            <a:r>
              <a:rPr lang="en-US" sz="4000" dirty="0" err="1" smtClean="0">
                <a:latin typeface="Times New Roman" panose="02020603050405020304" pitchFamily="18" charset="0"/>
                <a:cs typeface="Times New Roman" panose="02020603050405020304" pitchFamily="18" charset="0"/>
              </a:rPr>
              <a:t>Plastida</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turlari</a:t>
            </a:r>
            <a:r>
              <a:rPr lang="en-US" sz="4000" dirty="0" smtClean="0">
                <a:latin typeface="Times New Roman" panose="02020603050405020304" pitchFamily="18" charset="0"/>
                <a:cs typeface="Times New Roman" panose="02020603050405020304" pitchFamily="18" charset="0"/>
              </a:rPr>
              <a:t>?</a:t>
            </a:r>
          </a:p>
          <a:p>
            <a:r>
              <a:rPr lang="en-US" sz="4000" dirty="0" smtClean="0">
                <a:latin typeface="Times New Roman" panose="02020603050405020304" pitchFamily="18" charset="0"/>
                <a:cs typeface="Times New Roman" panose="02020603050405020304" pitchFamily="18" charset="0"/>
              </a:rPr>
              <a:t>3. </a:t>
            </a:r>
            <a:r>
              <a:rPr lang="en-US" sz="4000" dirty="0" err="1" smtClean="0">
                <a:latin typeface="Times New Roman" panose="02020603050405020304" pitchFamily="18" charset="0"/>
                <a:cs typeface="Times New Roman" panose="02020603050405020304" pitchFamily="18" charset="0"/>
              </a:rPr>
              <a:t>Plastida</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qismlari</a:t>
            </a:r>
            <a:r>
              <a:rPr lang="en-US" sz="4000" dirty="0" smtClean="0">
                <a:latin typeface="Times New Roman" panose="02020603050405020304" pitchFamily="18" charset="0"/>
                <a:cs typeface="Times New Roman" panose="02020603050405020304" pitchFamily="18" charset="0"/>
              </a:rPr>
              <a:t>?</a:t>
            </a:r>
          </a:p>
          <a:p>
            <a:r>
              <a:rPr lang="en-US" sz="4000" dirty="0" smtClean="0">
                <a:latin typeface="Times New Roman" panose="02020603050405020304" pitchFamily="18" charset="0"/>
                <a:cs typeface="Times New Roman" panose="02020603050405020304" pitchFamily="18" charset="0"/>
              </a:rPr>
              <a:t>4. </a:t>
            </a:r>
            <a:r>
              <a:rPr lang="en-US" sz="4000" dirty="0" err="1" smtClean="0">
                <a:latin typeface="Times New Roman" panose="02020603050405020304" pitchFamily="18" charset="0"/>
                <a:cs typeface="Times New Roman" panose="02020603050405020304" pitchFamily="18" charset="0"/>
              </a:rPr>
              <a:t>Plastidalar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kimyoviy</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tuzilishi</a:t>
            </a:r>
            <a:r>
              <a:rPr lang="en-US" sz="4000" dirty="0" smtClean="0">
                <a:latin typeface="Times New Roman" panose="02020603050405020304" pitchFamily="18" charset="0"/>
                <a:cs typeface="Times New Roman" panose="02020603050405020304" pitchFamily="18" charset="0"/>
              </a:rPr>
              <a:t>?</a:t>
            </a:r>
          </a:p>
          <a:p>
            <a:endParaRPr lang="ru-RU" sz="4000"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p:txBody>
          <a:bodyPr/>
          <a:lstStyle/>
          <a:p>
            <a:pPr algn="ctr"/>
            <a:r>
              <a:rPr lang="en-US" dirty="0" err="1" smtClean="0">
                <a:latin typeface="Times New Roman" panose="02020603050405020304" pitchFamily="18" charset="0"/>
                <a:cs typeface="Times New Roman" panose="02020603050405020304" pitchFamily="18" charset="0"/>
              </a:rPr>
              <a:t>Mustahkamlash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savollar</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97871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181</TotalTime>
  <Words>430</Words>
  <Application>Microsoft Office PowerPoint</Application>
  <PresentationFormat>Экран (4:3)</PresentationFormat>
  <Paragraphs>25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Бумажная</vt:lpstr>
      <vt:lpstr>Mavzu: Hujayra plastidalarining ta’rifi,  guruhlari, ultrastrukturaviy  va kimyoviy tuzilishi</vt:lpstr>
      <vt:lpstr>Презентация PowerPoint</vt:lpstr>
      <vt:lpstr>Презентация PowerPoint</vt:lpstr>
      <vt:lpstr>Презентация PowerPoint</vt:lpstr>
      <vt:lpstr> Plastida (plastidos-hosil qiluvchi, yaratuvchi so’zlaridan olingan) o’simlik hujayralarining asosiy organoidlaridan biri bo’lib ularda fotosintez jarayoni amalga oshadi. Ular murakkab membranalar sistemasidan tashkil topgan bo’lib, tashqaridan ikki qavat membrana bilan o’ralgan membranali organoidlarga kiradi, uning o’lchami 4-6 mkm gacha yetiladi. Xloroplastlarning ichki qismi stroma  deyiladi, unda juda ko’p fermentlar joylashadi. Xloroplastlarning mitoxondriyalardan asosiy farqi shundaki ularning ichki membranasi kristallarni hosil qilmaydi. Stromada yasillangan bo’shliqlar bo’lib, ularni tilakoidlar deb ataladi. Tilakoidlarda xlorofill pigmentlari joylashgan. Tilakoidlar usma-ust joylashgan tangachalarni eslatadi.  Xloroplastlar ham mitoxondriyalarga o’xshab o’z  avtonom oqsil sintezlovchi apparati, ya’ni DNK, RNK, ribosomalar, fermentlarga ega. Xloroplastlarda yorug’lik enerhiyasi ta’sirida reaksiyalar natijasida fotosintez jarayoni amalga oshadi. ATF sintezlanadi, CO2 uglevodlarga aylanadi. </vt:lpstr>
      <vt:lpstr>Презентация PowerPoint</vt:lpstr>
      <vt:lpstr>Презентация PowerPoint</vt:lpstr>
      <vt:lpstr>Презентация PowerPoint</vt:lpstr>
      <vt:lpstr>Mustahkamlash uchun savollar: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Acer</dc:creator>
  <cp:lastModifiedBy>Nodira</cp:lastModifiedBy>
  <cp:revision>22</cp:revision>
  <dcterms:created xsi:type="dcterms:W3CDTF">2017-10-12T01:57:24Z</dcterms:created>
  <dcterms:modified xsi:type="dcterms:W3CDTF">2018-10-31T18:46:31Z</dcterms:modified>
</cp:coreProperties>
</file>